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22" r:id="rId2"/>
  </p:sldMasterIdLst>
  <p:sldIdLst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6E6CFA5-5DE7-4A5D-94D6-BFE96558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61FE0-4845-4821-802D-391107F5685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D94305B-6F74-428F-A9CC-CF307E35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0247C49-D41B-415D-9FCF-D71CAD9E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CF2A3-BB46-47E2-9786-00237C712CA3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BEA54D9-C3D8-4756-82FE-1FF021FB9F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4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7E48599-6B46-4945-9189-5519EED5D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AF68C-B545-4399-BFA5-E99AAB7AA98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413F64E-B104-40DC-B310-952AEB3D3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E327684-DCAD-42F2-AE95-97AA0D88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1D898-73A8-4DFB-9C81-F3FAFFC06B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0212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F2475C-8EC5-49EB-B8B7-FB4FE716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1A09D-ABEE-4327-8417-1F6E8BE5800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25AE3BE-5469-4222-AE19-40DBB62F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2F67E21-42C8-4507-8545-8668E968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E4628-AA48-4ACC-A74E-A08909DF9C6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8601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6FA0D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FC1F074-0383-4323-A6FD-19B94495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956A63-62D6-4B2A-9FBC-FA34324E696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805D20C-308F-4989-8C9B-4B421D5BB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5C23803-BDD4-41B0-BEAF-2E5ECA86A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F1C96-5F66-482C-A750-411E9E9D63A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3322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7D116CB-E1A6-43F1-92C6-1550EBF22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279615-E7F9-4362-A37F-BDA63D4C374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D43C2B7-F9B6-4ED8-A3CF-A5B772D80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64B082B-3B58-4CE7-B5F0-DE7EAFC8B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57235-D97F-4274-81F9-CAE035004BC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74953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12C8DB8-FC47-49B4-9324-599CADAF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D41FFF-EBAD-4DB4-8CB0-5B8A317E165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9961D88-561A-4CBA-9302-478F089F5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D2400F3-E785-4C5A-AADF-F079400F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99F72-427E-4A4B-B307-872A9DFED12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82941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864AD02F-BD77-4757-B822-B789C5A0D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50545E9E-68DD-495F-B65B-FDBBB216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F4FA54-A574-40EF-99BD-614587CB9DB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FA2411D5-A04C-4688-90A8-309D229C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B3162270-A7B2-4FCB-AA4C-9BD46DE2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703FA-5E65-44B7-9008-D2C922F02E8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50388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50AA12E-ED5D-4D46-A7FC-D3478E159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Rezervirano mjesto datuma 3">
            <a:extLst>
              <a:ext uri="{FF2B5EF4-FFF2-40B4-BE49-F238E27FC236}">
                <a16:creationId xmlns:a16="http://schemas.microsoft.com/office/drawing/2014/main" id="{9BAF48B2-FEE1-4FE2-AD6D-DABA0A025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37821B-EEB9-4756-8A11-F962AF2D169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9" name="Rezervirano mjesto podnožja 4">
            <a:extLst>
              <a:ext uri="{FF2B5EF4-FFF2-40B4-BE49-F238E27FC236}">
                <a16:creationId xmlns:a16="http://schemas.microsoft.com/office/drawing/2014/main" id="{82A056C1-4F81-48F6-83FC-0D43E848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Rezervirano mjesto broja slajda 5">
            <a:extLst>
              <a:ext uri="{FF2B5EF4-FFF2-40B4-BE49-F238E27FC236}">
                <a16:creationId xmlns:a16="http://schemas.microsoft.com/office/drawing/2014/main" id="{DE021BF1-5A39-4927-B2D1-C8799A98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89E03-1256-4B36-9593-D52350B6CB2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4192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97BDAF3A-BD0B-46E6-8454-A663AA9D1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00A05F-41D8-4236-9818-8BD8DBC4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4D802B-E9A3-49FD-BB82-E41792D36FC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BB62F86-960F-4E31-835C-B5767BE0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5532405-34B8-4149-B30F-0D0164A0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BE8BB-BA0C-4BE0-B818-54AEE932B6E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19672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F9D9786E-2C03-4CE2-A4FC-DC051FB86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A97191-6AD5-4F9B-89E0-D36579580A1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86FB31B-DFAD-44E4-896B-684F2C87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75F15BEF-1949-4FBE-B20E-A73302A7D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73D76-7217-42A1-9135-3B189740690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55946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FC0CC2D-4927-4267-BC4D-E637B5004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7089F7F1-53A0-4704-B06A-935C99AA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C27C7A-0707-4813-ADAF-2DDE3A32851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DBF83CAC-ED91-4DEA-95E3-FEE75FCBB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ACB65F1A-3D33-4EF8-9795-23B61EC4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72485-12DA-4886-8C93-038429FABFD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9855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DE2C4F2-458C-474E-BD6C-F23DCE8D3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4D26E-6F9E-4638-893C-12754F156F7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CAC5CC7-CAFB-43EB-ADEF-63A7BD0F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1E245F-1D6A-4D17-9695-948DEBD92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2F20B-6222-4DBF-9A13-FD66A587BE2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29122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AB4A68F8-1158-4207-9737-376CB27F2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>
            <a:extLst>
              <a:ext uri="{FF2B5EF4-FFF2-40B4-BE49-F238E27FC236}">
                <a16:creationId xmlns:a16="http://schemas.microsoft.com/office/drawing/2014/main" id="{5633C033-9F06-4A85-B1F1-FBBB3D12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FB0BFA-827D-4E4D-BE0B-790DA3DB4B7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7" name="Rezervirano mjesto podnožja 4">
            <a:extLst>
              <a:ext uri="{FF2B5EF4-FFF2-40B4-BE49-F238E27FC236}">
                <a16:creationId xmlns:a16="http://schemas.microsoft.com/office/drawing/2014/main" id="{0412F92A-49C2-4CAD-98BC-A1F1F4AF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>
            <a:extLst>
              <a:ext uri="{FF2B5EF4-FFF2-40B4-BE49-F238E27FC236}">
                <a16:creationId xmlns:a16="http://schemas.microsoft.com/office/drawing/2014/main" id="{102E5B33-FFB0-4CFD-8916-6F30B4CD7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52E7F-E170-4C06-BE58-C3541947F2D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25805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B64B3E1-EB98-4DD5-80F5-20C67947D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A317B6D-3098-43A3-820D-0EA2CDE6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4B8B75-94FC-4EB7-B6D9-4B1DAAE0845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36FA42B-4E42-48F6-B285-D95E2EC88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03A305E-F6C2-4E08-AB6A-2FFEEE0F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F793E-D8C3-4F28-B7B8-5EE53EEA295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67673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9AFAF62-9928-468E-B689-B2022A88C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CE386E7-38DE-4981-AA79-DBE03FFB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3D35EC-AA03-4062-BD2A-16FAE2E6133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02B8F01-6CAD-4C4A-9FDD-5E5437F27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7F1F960-D401-4D8E-98C8-AC921FC3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1FCAE-C6FA-4637-929B-F274A4BD227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5986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DB3F92F-F279-45A7-BCD4-1F54DEE0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3A839-C192-43C0-95D3-04BFA28C887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64C1CD0-CDD7-41C5-9FA6-B91232EBC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E448550-F96F-4636-B5EC-6E7223B8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52833-567E-421A-9FF9-48F06FF691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6689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002780A-4C51-4828-B95B-78EB34F91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3226-27D9-404C-B8DC-2BF770AD221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486F6D2-1302-42A0-A6F8-393823C2B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2537A46-4336-4C9A-A099-32B1E764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1E41A-CE7F-44DD-AEE6-4BD16B73235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3225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85C8BC30-1C3B-41B5-81B3-AE83D6EE3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A4EA8-146C-4B95-80C6-8FDA6716BFF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91CA1E4-1672-4930-99A6-A25D2253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338488D5-9C3C-409D-9101-1CF99BA54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88AF0-5ADA-4473-9FD3-EB04BEC7FC0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8641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0E7D7FE-E123-4156-90FF-443919012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4958D-1673-436E-A3A2-AABAE4766A6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F8C67ABE-F724-4BA8-BD81-BE88F3108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CDA5AE9E-C2EC-4EFB-98C7-D83C0F9D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4EA4D-8DD9-4254-AB53-B7DE0F75475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7680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4E15BEDC-7AC0-4824-A84C-A27C90FE3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94271-3C60-477C-B154-B04B53432B1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F4D592F-959E-4EE3-B70E-55BE97C7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1DA665CF-DC99-4CA1-9D99-8D2076DFF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87C2F-EDC3-4385-8C7F-F72BE7A63FF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8624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B385B28-B3FC-43BB-8F79-879F7CB7A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93A64-D642-412C-8AFC-3F1A8DA535E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59BAE6D-E0D5-426F-9A6D-5BCF0106E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471D13E-3E80-4D31-AE06-C61B5D4B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63B10-F2AA-43A6-8864-DD01F788B2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4176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066C417-FC85-44F3-B4B6-F6A2CA7D4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42CC1-9691-4AA3-9F0D-984CB4EF79D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A591478-B12D-44A7-B88C-7FB7740BE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3EC0F3C-6465-47D9-B859-9F24011D4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713E-6C56-4058-BCAB-E3AC7243E66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677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559C0BCF-EF62-47CC-AF35-187CBEED7B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230D8EDB-03BF-49ED-A44B-D64004C6F6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15ECD78-2067-44F6-8350-3DE76A76F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E816100-A13E-4E13-9DA1-2BF6AD85FDB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47D075-BC1A-44DF-A83E-1FAC02CC7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BDD066-1AF0-401D-8B96-F190D867B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63ED832-B579-497D-9234-98DD176FF57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7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1269D2C2-A1C4-4386-8A41-93187AF801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20531A01-9FE8-4D4F-A1C4-0476E7CC40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CEC21EB-564C-4285-91B1-BCAF7CC6F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9B1047-EBF3-4685-BDD5-4AF40212F6D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F9E245B-AD3D-4B2B-8DD0-9CC710FE5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CA8074-9705-4BCE-9265-ACE3E3DC1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CF42E98-B328-4D8A-A826-179798C398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ubtitle 2">
            <a:extLst>
              <a:ext uri="{FF2B5EF4-FFF2-40B4-BE49-F238E27FC236}">
                <a16:creationId xmlns:a16="http://schemas.microsoft.com/office/drawing/2014/main" id="{6276A891-B019-469E-AD30-F1AE25137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809" y="3140765"/>
            <a:ext cx="7381875" cy="2974837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2.3.4. Primjena proporcionalnosti - brzina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D2D2A2-CE77-4A4B-8000-56B32D117E36}"/>
              </a:ext>
            </a:extLst>
          </p:cNvPr>
          <p:cNvSpPr txBox="1">
            <a:spLocks/>
          </p:cNvSpPr>
          <p:nvPr/>
        </p:nvSpPr>
        <p:spPr bwMode="auto">
          <a:xfrm>
            <a:off x="1027045" y="157203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F8229862-0D58-41AF-BB6D-76DE4204CF64}"/>
              </a:ext>
            </a:extLst>
          </p:cNvPr>
          <p:cNvSpPr txBox="1"/>
          <p:nvPr/>
        </p:nvSpPr>
        <p:spPr>
          <a:xfrm>
            <a:off x="236538" y="180975"/>
            <a:ext cx="7575550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n-lt"/>
                <a:cs typeface="+mn-cs"/>
              </a:rPr>
              <a:t>Automobil se kreće stalnom brzinom od 75 km/h.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Koliki će put prijeći tom brzinom za 3 sata?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Koliko vremena je potrebno da bi automobil prešao 165 km?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9B53CE6-EC09-4D0C-8B5C-C24544774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2698750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a)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54140A0E-D414-45C5-B99F-3364A2E7A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709863"/>
            <a:ext cx="3013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75 km </a:t>
            </a:r>
            <a:r>
              <a:rPr lang="hr-HR" altLang="sr-Latn-RS"/>
              <a:t>…………….. </a:t>
            </a:r>
            <a:r>
              <a:rPr lang="hr-HR" altLang="sr-Latn-RS">
                <a:solidFill>
                  <a:srgbClr val="FF0000"/>
                </a:solidFill>
              </a:rPr>
              <a:t>1 h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52CF0EA-CD7A-49A4-A569-161CDE020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3008313"/>
            <a:ext cx="3419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  <a:r>
              <a:rPr lang="hr-HR" altLang="sr-Latn-RS"/>
              <a:t>……………..........</a:t>
            </a:r>
            <a:r>
              <a:rPr lang="hr-HR" altLang="sr-Latn-RS">
                <a:solidFill>
                  <a:srgbClr val="FF0000"/>
                </a:solidFill>
              </a:rPr>
              <a:t>3 h</a:t>
            </a:r>
            <a:endParaRPr lang="hr-HR" altLang="sr-Latn-RS" sz="2400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F2BD9453-D75B-44DF-85C7-11A07275AA85}"/>
              </a:ext>
            </a:extLst>
          </p:cNvPr>
          <p:cNvCxnSpPr/>
          <p:nvPr/>
        </p:nvCxnSpPr>
        <p:spPr>
          <a:xfrm flipV="1">
            <a:off x="779463" y="3409950"/>
            <a:ext cx="29225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2A5B6A50-E29D-46F2-AD15-A31A5FC01EE5}"/>
              </a:ext>
            </a:extLst>
          </p:cNvPr>
          <p:cNvCxnSpPr/>
          <p:nvPr/>
        </p:nvCxnSpPr>
        <p:spPr>
          <a:xfrm rot="16200000" flipH="1">
            <a:off x="620712" y="30083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A5B0340C-ECE4-4C03-989C-C8FDF37B426C}"/>
              </a:ext>
            </a:extLst>
          </p:cNvPr>
          <p:cNvCxnSpPr/>
          <p:nvPr/>
        </p:nvCxnSpPr>
        <p:spPr>
          <a:xfrm rot="16200000" flipH="1">
            <a:off x="3290887" y="3019426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niOkvir 9">
            <a:extLst>
              <a:ext uri="{FF2B5EF4-FFF2-40B4-BE49-F238E27FC236}">
                <a16:creationId xmlns:a16="http://schemas.microsoft.com/office/drawing/2014/main" id="{CE4F1876-C01B-47BB-887A-32D41D2E7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4238625"/>
            <a:ext cx="159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75 </a:t>
            </a:r>
            <a:r>
              <a:rPr lang="hr-HR" altLang="sr-Latn-RS">
                <a:sym typeface="Symbol" panose="05050102010706020507" pitchFamily="18" charset="2"/>
              </a:rPr>
              <a:t> 3</a:t>
            </a:r>
            <a:endParaRPr lang="hr-HR" altLang="sr-Latn-RS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EC8A2F63-4E6B-48E2-8E39-B724AFE79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4667250"/>
            <a:ext cx="2224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 i="1"/>
              <a:t> </a:t>
            </a:r>
            <a:r>
              <a:rPr lang="hr-HR" altLang="sr-Latn-RS"/>
              <a:t>= 225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BC3A7CCD-A36C-4F2C-91D6-CEB9BE54A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5607050"/>
            <a:ext cx="2717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Za 3 sata automobil će prijeći 225 km.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F944163B-D0D7-406D-A8C7-8D6A715D7EFF}"/>
              </a:ext>
            </a:extLst>
          </p:cNvPr>
          <p:cNvSpPr/>
          <p:nvPr/>
        </p:nvSpPr>
        <p:spPr>
          <a:xfrm>
            <a:off x="1374775" y="1290638"/>
            <a:ext cx="123666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3DCE0BD8-ECC5-46FB-9E4B-932A6794A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1290638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put  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0C17BE2A-F134-4CF6-A669-62FBCF083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1290638"/>
            <a:ext cx="99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C7640F03-AECE-4B94-B84C-44716A10C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671638"/>
            <a:ext cx="2249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MJERNE JEDINICE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E64C6EBE-4EFB-49D2-A695-469655086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1649413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km (kilometar)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B68B593E-6988-4DED-8704-C4804AAF7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1625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h (sat)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2827247B-E91E-4B4D-8709-F9A87E5E6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3" y="3759200"/>
            <a:ext cx="2708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75 : 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1 : 3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1245394D-DA60-4083-A3C4-F4DDEBE31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2166938"/>
            <a:ext cx="294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proporcionalne.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33E44647-5E40-4FD9-928F-C92E90B73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768600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b) 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29BA9F9E-638B-4B2F-B5D7-A5C8D4139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3" y="2779713"/>
            <a:ext cx="3014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75 km </a:t>
            </a:r>
            <a:r>
              <a:rPr lang="hr-HR" altLang="sr-Latn-RS"/>
              <a:t>…………….. </a:t>
            </a:r>
            <a:r>
              <a:rPr lang="hr-HR" altLang="sr-Latn-RS">
                <a:solidFill>
                  <a:srgbClr val="FF0000"/>
                </a:solidFill>
              </a:rPr>
              <a:t>1 h</a:t>
            </a:r>
            <a:endParaRPr lang="hr-HR" altLang="sr-Latn-RS" sz="2400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5719DDE4-EB6F-4D22-9585-F33FC577A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7200" y="3057525"/>
            <a:ext cx="3421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   </a:t>
            </a:r>
            <a:r>
              <a:rPr lang="hr-HR" altLang="sr-Latn-RS">
                <a:solidFill>
                  <a:srgbClr val="0070C0"/>
                </a:solidFill>
              </a:rPr>
              <a:t>165 km </a:t>
            </a:r>
            <a:r>
              <a:rPr lang="hr-HR" altLang="sr-Latn-RS"/>
              <a:t>……………. 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sz="2400" i="1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C4DF2C7F-000A-49C4-BFEC-90A2FAEE63E5}"/>
              </a:ext>
            </a:extLst>
          </p:cNvPr>
          <p:cNvCxnSpPr/>
          <p:nvPr/>
        </p:nvCxnSpPr>
        <p:spPr>
          <a:xfrm flipV="1">
            <a:off x="5616575" y="3525838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sa strelicom 27">
            <a:extLst>
              <a:ext uri="{FF2B5EF4-FFF2-40B4-BE49-F238E27FC236}">
                <a16:creationId xmlns:a16="http://schemas.microsoft.com/office/drawing/2014/main" id="{7BE19D84-7683-415B-AC8C-1B1DB4D94191}"/>
              </a:ext>
            </a:extLst>
          </p:cNvPr>
          <p:cNvCxnSpPr/>
          <p:nvPr/>
        </p:nvCxnSpPr>
        <p:spPr>
          <a:xfrm rot="16200000" flipH="1">
            <a:off x="5357812" y="317023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sa strelicom 28">
            <a:extLst>
              <a:ext uri="{FF2B5EF4-FFF2-40B4-BE49-F238E27FC236}">
                <a16:creationId xmlns:a16="http://schemas.microsoft.com/office/drawing/2014/main" id="{D71A2C98-5972-4873-A6D0-29B6DA2716D9}"/>
              </a:ext>
            </a:extLst>
          </p:cNvPr>
          <p:cNvCxnSpPr/>
          <p:nvPr/>
        </p:nvCxnSpPr>
        <p:spPr>
          <a:xfrm rot="16200000" flipH="1">
            <a:off x="8183562" y="317023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21E4592E-C275-4DEC-AE93-DA46D88A4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450" y="4067175"/>
            <a:ext cx="2709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75</a:t>
            </a:r>
            <a:r>
              <a:rPr lang="hr-HR" altLang="sr-Latn-RS" i="1"/>
              <a:t>y</a:t>
            </a:r>
            <a:r>
              <a:rPr lang="hr-HR" altLang="sr-Latn-RS" i="1" baseline="-25000"/>
              <a:t>2</a:t>
            </a:r>
            <a:r>
              <a:rPr lang="hr-HR" altLang="sr-Latn-RS"/>
              <a:t> = 165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70CD37E0-25A0-4E15-A311-E5FD3A367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0" y="6061075"/>
            <a:ext cx="3367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Automobilu treba 2 h i 12 min kako bi prešao put od 165 km.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02A289B5-8ECE-4F66-A991-A14FB7A93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5" y="3633788"/>
            <a:ext cx="2709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75 : 165 = 1 : </a:t>
            </a:r>
            <a:r>
              <a:rPr lang="hr-HR" altLang="sr-Latn-RS" i="1"/>
              <a:t>y</a:t>
            </a:r>
            <a:r>
              <a:rPr lang="hr-HR" altLang="sr-Latn-RS" baseline="-25000"/>
              <a:t>2</a:t>
            </a:r>
            <a:endParaRPr lang="hr-HR" altLang="sr-Latn-RS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605FF486-27ED-4DEB-9A5D-9102DF5B6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625" y="4549775"/>
            <a:ext cx="222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 i="1" baseline="-25000"/>
              <a:t>2</a:t>
            </a:r>
            <a:r>
              <a:rPr lang="hr-HR" altLang="sr-Latn-RS" i="1"/>
              <a:t> </a:t>
            </a:r>
            <a:r>
              <a:rPr lang="hr-HR" altLang="sr-Latn-RS"/>
              <a:t>= 2.2</a:t>
            </a:r>
          </a:p>
        </p:txBody>
      </p:sp>
      <p:grpSp>
        <p:nvGrpSpPr>
          <p:cNvPr id="2" name="Grupa 35">
            <a:extLst>
              <a:ext uri="{FF2B5EF4-FFF2-40B4-BE49-F238E27FC236}">
                <a16:creationId xmlns:a16="http://schemas.microsoft.com/office/drawing/2014/main" id="{13954311-E166-4F85-918D-93E9A4D9676D}"/>
              </a:ext>
            </a:extLst>
          </p:cNvPr>
          <p:cNvGrpSpPr/>
          <p:nvPr/>
        </p:nvGrpSpPr>
        <p:grpSpPr>
          <a:xfrm>
            <a:off x="1568489" y="3657601"/>
            <a:ext cx="1152000" cy="180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37" name="Strelica savijena prema gore 36">
              <a:extLst>
                <a:ext uri="{FF2B5EF4-FFF2-40B4-BE49-F238E27FC236}">
                  <a16:creationId xmlns:a16="http://schemas.microsoft.com/office/drawing/2014/main" id="{EF596C05-D64F-437A-8D41-083080A45938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38" name="Ravni poveznik sa strelicom 37">
              <a:extLst>
                <a:ext uri="{FF2B5EF4-FFF2-40B4-BE49-F238E27FC236}">
                  <a16:creationId xmlns:a16="http://schemas.microsoft.com/office/drawing/2014/main" id="{92B92CE0-EC1C-43F0-94B6-314CC30CA89A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a 38">
            <a:extLst>
              <a:ext uri="{FF2B5EF4-FFF2-40B4-BE49-F238E27FC236}">
                <a16:creationId xmlns:a16="http://schemas.microsoft.com/office/drawing/2014/main" id="{5EFDCEE7-BA4D-449E-8AAC-6BBD54B58EA2}"/>
              </a:ext>
            </a:extLst>
          </p:cNvPr>
          <p:cNvGrpSpPr>
            <a:grpSpLocks/>
          </p:cNvGrpSpPr>
          <p:nvPr/>
        </p:nvGrpSpPr>
        <p:grpSpPr bwMode="auto">
          <a:xfrm>
            <a:off x="1931988" y="4049713"/>
            <a:ext cx="468312" cy="179387"/>
            <a:chOff x="1943555" y="2299308"/>
            <a:chExt cx="540000" cy="235049"/>
          </a:xfrm>
        </p:grpSpPr>
        <p:sp>
          <p:nvSpPr>
            <p:cNvPr id="40" name="Strelica savijena prema gore 39">
              <a:extLst>
                <a:ext uri="{FF2B5EF4-FFF2-40B4-BE49-F238E27FC236}">
                  <a16:creationId xmlns:a16="http://schemas.microsoft.com/office/drawing/2014/main" id="{2E48EF95-9E65-4AF2-AC74-046D8079DE44}"/>
                </a:ext>
              </a:extLst>
            </p:cNvPr>
            <p:cNvSpPr/>
            <p:nvPr/>
          </p:nvSpPr>
          <p:spPr>
            <a:xfrm rot="10800000" flipH="1" flipV="1">
              <a:off x="1943555" y="2320109"/>
              <a:ext cx="540000" cy="2142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41" name="Ravni poveznik sa strelicom 40">
              <a:extLst>
                <a:ext uri="{FF2B5EF4-FFF2-40B4-BE49-F238E27FC236}">
                  <a16:creationId xmlns:a16="http://schemas.microsoft.com/office/drawing/2014/main" id="{6D61966F-6B10-476E-89F5-628F2742E800}"/>
                </a:ext>
              </a:extLst>
            </p:cNvPr>
            <p:cNvCxnSpPr/>
            <p:nvPr/>
          </p:nvCxnSpPr>
          <p:spPr>
            <a:xfrm rot="5400000" flipH="1" flipV="1">
              <a:off x="1842713" y="2407472"/>
              <a:ext cx="216329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a 41">
            <a:extLst>
              <a:ext uri="{FF2B5EF4-FFF2-40B4-BE49-F238E27FC236}">
                <a16:creationId xmlns:a16="http://schemas.microsoft.com/office/drawing/2014/main" id="{AB237448-88F1-4C2F-9B90-544EC4914A28}"/>
              </a:ext>
            </a:extLst>
          </p:cNvPr>
          <p:cNvGrpSpPr/>
          <p:nvPr/>
        </p:nvGrpSpPr>
        <p:grpSpPr>
          <a:xfrm>
            <a:off x="6213867" y="3550357"/>
            <a:ext cx="1512000" cy="180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43" name="Strelica savijena prema gore 42">
              <a:extLst>
                <a:ext uri="{FF2B5EF4-FFF2-40B4-BE49-F238E27FC236}">
                  <a16:creationId xmlns:a16="http://schemas.microsoft.com/office/drawing/2014/main" id="{394CB6CD-CE16-4CF1-828C-26870EF104EC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44" name="Ravni poveznik sa strelicom 43">
              <a:extLst>
                <a:ext uri="{FF2B5EF4-FFF2-40B4-BE49-F238E27FC236}">
                  <a16:creationId xmlns:a16="http://schemas.microsoft.com/office/drawing/2014/main" id="{728C29EF-B5E5-449B-9390-D2226DAD8B19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a 44">
            <a:extLst>
              <a:ext uri="{FF2B5EF4-FFF2-40B4-BE49-F238E27FC236}">
                <a16:creationId xmlns:a16="http://schemas.microsoft.com/office/drawing/2014/main" id="{EA714461-6504-4256-ACC9-940EADD8C547}"/>
              </a:ext>
            </a:extLst>
          </p:cNvPr>
          <p:cNvGrpSpPr>
            <a:grpSpLocks/>
          </p:cNvGrpSpPr>
          <p:nvPr/>
        </p:nvGrpSpPr>
        <p:grpSpPr bwMode="auto">
          <a:xfrm>
            <a:off x="6815138" y="3919538"/>
            <a:ext cx="468312" cy="179387"/>
            <a:chOff x="1943555" y="2299308"/>
            <a:chExt cx="540000" cy="235049"/>
          </a:xfrm>
        </p:grpSpPr>
        <p:sp>
          <p:nvSpPr>
            <p:cNvPr id="46" name="Strelica savijena prema gore 45">
              <a:extLst>
                <a:ext uri="{FF2B5EF4-FFF2-40B4-BE49-F238E27FC236}">
                  <a16:creationId xmlns:a16="http://schemas.microsoft.com/office/drawing/2014/main" id="{C5A9A0BD-654F-4EF2-9E79-8887B94E7F59}"/>
                </a:ext>
              </a:extLst>
            </p:cNvPr>
            <p:cNvSpPr/>
            <p:nvPr/>
          </p:nvSpPr>
          <p:spPr>
            <a:xfrm rot="10800000" flipH="1" flipV="1">
              <a:off x="1943555" y="2320109"/>
              <a:ext cx="540000" cy="2142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>
                <a:solidFill>
                  <a:srgbClr val="FFC000"/>
                </a:solidFill>
              </a:endParaRPr>
            </a:p>
          </p:txBody>
        </p:sp>
        <p:cxnSp>
          <p:nvCxnSpPr>
            <p:cNvPr id="47" name="Ravni poveznik sa strelicom 46">
              <a:extLst>
                <a:ext uri="{FF2B5EF4-FFF2-40B4-BE49-F238E27FC236}">
                  <a16:creationId xmlns:a16="http://schemas.microsoft.com/office/drawing/2014/main" id="{1EFD6FB9-2878-4052-9163-0D4EBBCDD910}"/>
                </a:ext>
              </a:extLst>
            </p:cNvPr>
            <p:cNvCxnSpPr/>
            <p:nvPr/>
          </p:nvCxnSpPr>
          <p:spPr>
            <a:xfrm rot="5400000" flipH="1" flipV="1">
              <a:off x="1842713" y="2407472"/>
              <a:ext cx="216329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8C7F4FC0-7FFC-4EAC-9656-D2C298056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5022850"/>
            <a:ext cx="228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2.2 h</a:t>
            </a:r>
            <a:r>
              <a:rPr lang="hr-HR" altLang="sr-Latn-RS"/>
              <a:t> = (2 + 0.2) h =</a:t>
            </a: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1EDF7EA4-551C-4DE3-BE21-0021E99DF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5" y="5375275"/>
            <a:ext cx="2166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h + 0.2 </a:t>
            </a:r>
            <a:r>
              <a:rPr lang="hr-HR" altLang="sr-Latn-RS">
                <a:sym typeface="Symbol" panose="05050102010706020507" pitchFamily="18" charset="2"/>
              </a:rPr>
              <a:t> 60 min =</a:t>
            </a:r>
            <a:endParaRPr lang="hr-HR" altLang="sr-Latn-RS"/>
          </a:p>
        </p:txBody>
      </p:sp>
      <p:sp>
        <p:nvSpPr>
          <p:cNvPr id="50" name="Pravokutnik 49">
            <a:extLst>
              <a:ext uri="{FF2B5EF4-FFF2-40B4-BE49-F238E27FC236}">
                <a16:creationId xmlns:a16="http://schemas.microsoft.com/office/drawing/2014/main" id="{EB626EC6-566B-48A6-B16E-D406DC302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4238" y="5727700"/>
            <a:ext cx="1325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  <a:sym typeface="Symbol" panose="05050102010706020507" pitchFamily="18" charset="2"/>
              </a:rPr>
              <a:t>2 h 12 min</a:t>
            </a:r>
            <a:r>
              <a:rPr lang="hr-HR" altLang="sr-Latn-RS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25" grpId="0"/>
      <p:bldP spid="26" grpId="0"/>
      <p:bldP spid="30" grpId="0"/>
      <p:bldP spid="32" grpId="0"/>
      <p:bldP spid="33" grpId="0"/>
      <p:bldP spid="35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TekstniOkvir 2">
            <a:extLst>
              <a:ext uri="{FF2B5EF4-FFF2-40B4-BE49-F238E27FC236}">
                <a16:creationId xmlns:a16="http://schemas.microsoft.com/office/drawing/2014/main" id="{B881B2DC-C684-4973-BF99-2DF15E21C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180975"/>
            <a:ext cx="8501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Autobus se kreće stalnom brzinom i za 3 sata i 20 minuta prijeđe 290 km.</a:t>
            </a:r>
          </a:p>
          <a:p>
            <a:pPr eaLnBrk="1" hangingPunct="1"/>
            <a:r>
              <a:rPr lang="hr-HR" altLang="sr-Latn-RS"/>
              <a:t>Kolika je brzina tog autobusa?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443F70C4-7CC2-4FB7-958E-EFBAA74D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57600"/>
            <a:ext cx="360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290 km </a:t>
            </a:r>
            <a:r>
              <a:rPr lang="hr-HR" altLang="sr-Latn-RS"/>
              <a:t>…………….. </a:t>
            </a:r>
            <a:endParaRPr lang="hr-HR" altLang="sr-Latn-RS">
              <a:solidFill>
                <a:srgbClr val="FF0000"/>
              </a:solidFill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B0364E0-EE40-4888-9F03-065CEC81A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8" y="4159250"/>
            <a:ext cx="342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  <a:r>
              <a:rPr lang="hr-HR" altLang="sr-Latn-RS"/>
              <a:t>……………..........</a:t>
            </a:r>
            <a:r>
              <a:rPr lang="hr-HR" altLang="sr-Latn-RS">
                <a:solidFill>
                  <a:srgbClr val="FF0000"/>
                </a:solidFill>
              </a:rPr>
              <a:t>1 h</a:t>
            </a:r>
            <a:endParaRPr lang="hr-HR" altLang="sr-Latn-RS" sz="2400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9FED2E38-81F0-46D8-97D9-5D6F9D963E1A}"/>
              </a:ext>
            </a:extLst>
          </p:cNvPr>
          <p:cNvCxnSpPr/>
          <p:nvPr/>
        </p:nvCxnSpPr>
        <p:spPr>
          <a:xfrm flipV="1">
            <a:off x="1004888" y="4616450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90C1D8EC-DC92-4C35-9FD5-AD6D7F0A569D}"/>
              </a:ext>
            </a:extLst>
          </p:cNvPr>
          <p:cNvCxnSpPr/>
          <p:nvPr/>
        </p:nvCxnSpPr>
        <p:spPr>
          <a:xfrm rot="16200000" flipH="1">
            <a:off x="599281" y="4069557"/>
            <a:ext cx="585787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6DBFEBE5-567A-4A69-8DC1-B924DA1F59BA}"/>
              </a:ext>
            </a:extLst>
          </p:cNvPr>
          <p:cNvCxnSpPr/>
          <p:nvPr/>
        </p:nvCxnSpPr>
        <p:spPr>
          <a:xfrm rot="16200000" flipH="1">
            <a:off x="3574256" y="4058444"/>
            <a:ext cx="585788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utnik 12">
            <a:extLst>
              <a:ext uri="{FF2B5EF4-FFF2-40B4-BE49-F238E27FC236}">
                <a16:creationId xmlns:a16="http://schemas.microsoft.com/office/drawing/2014/main" id="{A3A52653-6D04-493E-9460-19E1223E22B5}"/>
              </a:ext>
            </a:extLst>
          </p:cNvPr>
          <p:cNvSpPr/>
          <p:nvPr/>
        </p:nvSpPr>
        <p:spPr>
          <a:xfrm>
            <a:off x="1374775" y="1290638"/>
            <a:ext cx="123666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13D24FC6-12E9-4AC4-9E2A-E49DFD280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1290638"/>
            <a:ext cx="1441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put  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1936EDAB-21B2-4A02-900E-73A3E3982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1290638"/>
            <a:ext cx="99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DF578B80-E3B6-4B22-BD6F-E9EB19A4F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671638"/>
            <a:ext cx="2249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MJERNE JEDINICE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488E9C86-BE6C-4226-AF55-E1675D6E8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1649413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km (kilometar)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DAA326C3-AAB6-4E67-ABD5-347A3E816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1625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h (sat)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B0E7FABF-7775-408D-89CA-D23563374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2166938"/>
            <a:ext cx="2946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proporcionalne.</a:t>
            </a:r>
          </a:p>
        </p:txBody>
      </p:sp>
      <p:sp>
        <p:nvSpPr>
          <p:cNvPr id="45" name="Pravokutnik 44">
            <a:extLst>
              <a:ext uri="{FF2B5EF4-FFF2-40B4-BE49-F238E27FC236}">
                <a16:creationId xmlns:a16="http://schemas.microsoft.com/office/drawing/2014/main" id="{81711996-5FAE-4EC8-8A8C-09CBD4E92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0" y="2894013"/>
            <a:ext cx="1460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3 h 20 min </a:t>
            </a:r>
            <a:r>
              <a:rPr lang="hr-HR" altLang="sr-Latn-RS"/>
              <a:t>=</a:t>
            </a:r>
          </a:p>
        </p:txBody>
      </p:sp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6728AED8-2410-428A-94AD-EC185927F2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7263" y="2805113"/>
          <a:ext cx="130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571320" progId="Equation.DSMT4">
                  <p:embed/>
                </p:oleObj>
              </mc:Choice>
              <mc:Fallback>
                <p:oleObj name="Equation" r:id="rId2" imgW="13078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2805113"/>
                        <a:ext cx="130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379AFF37-ED54-4A44-90F9-5FE540B680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0288" y="2814638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571320" progId="Equation.DSMT4">
                  <p:embed/>
                </p:oleObj>
              </mc:Choice>
              <mc:Fallback>
                <p:oleObj name="Equation" r:id="rId4" imgW="11808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288" y="2814638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48EBE1E2-07A8-4879-9EF2-BF9D594644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3138" y="2813050"/>
          <a:ext cx="1231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571320" progId="Equation.DSMT4">
                  <p:embed/>
                </p:oleObj>
              </mc:Choice>
              <mc:Fallback>
                <p:oleObj name="Equation" r:id="rId6" imgW="12315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2813050"/>
                        <a:ext cx="1231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363059B8-9488-464D-AA25-E68C1625DB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7388" y="3582988"/>
          <a:ext cx="49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571320" progId="Equation.DSMT4">
                  <p:embed/>
                </p:oleObj>
              </mc:Choice>
              <mc:Fallback>
                <p:oleObj name="Equation" r:id="rId8" imgW="4950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3582988"/>
                        <a:ext cx="495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>
            <a:extLst>
              <a:ext uri="{FF2B5EF4-FFF2-40B4-BE49-F238E27FC236}">
                <a16:creationId xmlns:a16="http://schemas.microsoft.com/office/drawing/2014/main" id="{4DC6072B-E1CE-4A30-800C-DA12BBC918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4163" y="5005388"/>
          <a:ext cx="153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571320" progId="Equation.DSMT4">
                  <p:embed/>
                </p:oleObj>
              </mc:Choice>
              <mc:Fallback>
                <p:oleObj name="Equation" r:id="rId10" imgW="153648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163" y="5005388"/>
                        <a:ext cx="1536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6D559FD4-089F-40E0-8382-FCC71AA4BB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1313" y="5761038"/>
          <a:ext cx="1193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760" imgH="571320" progId="Equation.DSMT4">
                  <p:embed/>
                </p:oleObj>
              </mc:Choice>
              <mc:Fallback>
                <p:oleObj name="Equation" r:id="rId12" imgW="119376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13" y="5761038"/>
                        <a:ext cx="1193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>
            <a:extLst>
              <a:ext uri="{FF2B5EF4-FFF2-40B4-BE49-F238E27FC236}">
                <a16:creationId xmlns:a16="http://schemas.microsoft.com/office/drawing/2014/main" id="{E98D4E79-89DD-4CC6-A761-23BA34E51D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4992688"/>
          <a:ext cx="128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571320" progId="Equation.DSMT4">
                  <p:embed/>
                </p:oleObj>
              </mc:Choice>
              <mc:Fallback>
                <p:oleObj name="Equation" r:id="rId14" imgW="12826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92688"/>
                        <a:ext cx="1282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>
            <a:extLst>
              <a:ext uri="{FF2B5EF4-FFF2-40B4-BE49-F238E27FC236}">
                <a16:creationId xmlns:a16="http://schemas.microsoft.com/office/drawing/2014/main" id="{554A6CA3-F828-416C-9F45-3DF6537A05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5948363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304560" progId="Equation.DSMT4">
                  <p:embed/>
                </p:oleObj>
              </mc:Choice>
              <mc:Fallback>
                <p:oleObj name="Equation" r:id="rId16" imgW="76176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948363"/>
                        <a:ext cx="76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kstniOkvir 53">
            <a:extLst>
              <a:ext uri="{FF2B5EF4-FFF2-40B4-BE49-F238E27FC236}">
                <a16:creationId xmlns:a16="http://schemas.microsoft.com/office/drawing/2014/main" id="{BA53D659-19A5-4299-8B89-D3A17AA89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5203825"/>
            <a:ext cx="2889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Autobus za 1 sat prijeđe 87 km, što znači da mu je </a:t>
            </a:r>
            <a:r>
              <a:rPr lang="hr-HR" altLang="sr-Latn-RS" b="1"/>
              <a:t>brzina 87 km/h</a:t>
            </a:r>
            <a:r>
              <a:rPr lang="hr-HR" altLang="sr-Latn-RS"/>
              <a:t>.</a:t>
            </a:r>
          </a:p>
        </p:txBody>
      </p:sp>
      <p:cxnSp>
        <p:nvCxnSpPr>
          <p:cNvPr id="57" name="Ravni poveznik 56">
            <a:extLst>
              <a:ext uri="{FF2B5EF4-FFF2-40B4-BE49-F238E27FC236}">
                <a16:creationId xmlns:a16="http://schemas.microsoft.com/office/drawing/2014/main" id="{247D36CA-0346-48FE-83A0-4EB8B39758A2}"/>
              </a:ext>
            </a:extLst>
          </p:cNvPr>
          <p:cNvCxnSpPr/>
          <p:nvPr/>
        </p:nvCxnSpPr>
        <p:spPr>
          <a:xfrm rot="5400000">
            <a:off x="2484438" y="5880100"/>
            <a:ext cx="754062" cy="2492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Object 10">
            <a:extLst>
              <a:ext uri="{FF2B5EF4-FFF2-40B4-BE49-F238E27FC236}">
                <a16:creationId xmlns:a16="http://schemas.microsoft.com/office/drawing/2014/main" id="{B8B8ECE5-0A0B-40BA-A788-E80DE2DE45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5763" y="5743575"/>
          <a:ext cx="38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571320" progId="Equation.DSMT4">
                  <p:embed/>
                </p:oleObj>
              </mc:Choice>
              <mc:Fallback>
                <p:oleObj name="Equation" r:id="rId18" imgW="38088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5743575"/>
                        <a:ext cx="381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12D2BD79-CBCB-4B33-A6C4-F05702D82E31}"/>
              </a:ext>
            </a:extLst>
          </p:cNvPr>
          <p:cNvCxnSpPr/>
          <p:nvPr/>
        </p:nvCxnSpPr>
        <p:spPr>
          <a:xfrm rot="5400000" flipH="1" flipV="1">
            <a:off x="5585618" y="5339557"/>
            <a:ext cx="252413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ni poveznik 59">
            <a:extLst>
              <a:ext uri="{FF2B5EF4-FFF2-40B4-BE49-F238E27FC236}">
                <a16:creationId xmlns:a16="http://schemas.microsoft.com/office/drawing/2014/main" id="{9DABBC9D-9C88-4682-A812-0A231D13A72E}"/>
              </a:ext>
            </a:extLst>
          </p:cNvPr>
          <p:cNvCxnSpPr/>
          <p:nvPr/>
        </p:nvCxnSpPr>
        <p:spPr>
          <a:xfrm rot="5400000" flipH="1" flipV="1">
            <a:off x="5139532" y="5176044"/>
            <a:ext cx="252412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niOkvir 60">
            <a:extLst>
              <a:ext uri="{FF2B5EF4-FFF2-40B4-BE49-F238E27FC236}">
                <a16:creationId xmlns:a16="http://schemas.microsoft.com/office/drawing/2014/main" id="{914E20D1-1C27-4B45-BBEB-E913165E6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6663" y="4845050"/>
            <a:ext cx="428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FF0000"/>
                </a:solidFill>
              </a:rPr>
              <a:t>29</a:t>
            </a:r>
          </a:p>
        </p:txBody>
      </p:sp>
      <p:grpSp>
        <p:nvGrpSpPr>
          <p:cNvPr id="2" name="Grupa 61">
            <a:extLst>
              <a:ext uri="{FF2B5EF4-FFF2-40B4-BE49-F238E27FC236}">
                <a16:creationId xmlns:a16="http://schemas.microsoft.com/office/drawing/2014/main" id="{1C6494AB-8202-49D5-8777-FA0CD1513627}"/>
              </a:ext>
            </a:extLst>
          </p:cNvPr>
          <p:cNvGrpSpPr/>
          <p:nvPr/>
        </p:nvGrpSpPr>
        <p:grpSpPr>
          <a:xfrm>
            <a:off x="1703956" y="4797779"/>
            <a:ext cx="1260000" cy="216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63" name="Strelica savijena prema gore 62">
              <a:extLst>
                <a:ext uri="{FF2B5EF4-FFF2-40B4-BE49-F238E27FC236}">
                  <a16:creationId xmlns:a16="http://schemas.microsoft.com/office/drawing/2014/main" id="{EBA82D0F-AC36-4462-B572-A875D8C16DC9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4" name="Ravni poveznik sa strelicom 63">
              <a:extLst>
                <a:ext uri="{FF2B5EF4-FFF2-40B4-BE49-F238E27FC236}">
                  <a16:creationId xmlns:a16="http://schemas.microsoft.com/office/drawing/2014/main" id="{8ED4DF19-5C68-4376-95CC-BFC1E97070C9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a 64">
            <a:extLst>
              <a:ext uri="{FF2B5EF4-FFF2-40B4-BE49-F238E27FC236}">
                <a16:creationId xmlns:a16="http://schemas.microsoft.com/office/drawing/2014/main" id="{1C291EDD-4C52-4F0D-972C-F9852DFFDBD7}"/>
              </a:ext>
            </a:extLst>
          </p:cNvPr>
          <p:cNvGrpSpPr/>
          <p:nvPr/>
        </p:nvGrpSpPr>
        <p:grpSpPr>
          <a:xfrm>
            <a:off x="2101600" y="5403753"/>
            <a:ext cx="540000" cy="180000"/>
            <a:chOff x="1943555" y="2299308"/>
            <a:chExt cx="540000" cy="235049"/>
          </a:xfrm>
          <a:solidFill>
            <a:srgbClr val="FFC000"/>
          </a:solidFill>
        </p:grpSpPr>
        <p:sp>
          <p:nvSpPr>
            <p:cNvPr id="66" name="Strelica savijena prema gore 65">
              <a:extLst>
                <a:ext uri="{FF2B5EF4-FFF2-40B4-BE49-F238E27FC236}">
                  <a16:creationId xmlns:a16="http://schemas.microsoft.com/office/drawing/2014/main" id="{83743F50-82BE-4A5C-B2CE-058F74B2ECDD}"/>
                </a:ext>
              </a:extLst>
            </p:cNvPr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7" name="Ravni poveznik sa strelicom 66">
              <a:extLst>
                <a:ext uri="{FF2B5EF4-FFF2-40B4-BE49-F238E27FC236}">
                  <a16:creationId xmlns:a16="http://schemas.microsoft.com/office/drawing/2014/main" id="{074C2B98-039D-4BDF-B560-C9F10199C836}"/>
                </a:ext>
              </a:extLst>
            </p:cNvPr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45" grpId="0"/>
      <p:bldP spid="54" grpId="0"/>
      <p:bldP spid="61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th 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_brzina_put_vrijeme</Template>
  <TotalTime>2</TotalTime>
  <Words>234</Words>
  <Application>Microsoft Office PowerPoint</Application>
  <PresentationFormat>Prikaz na zaslonu (4:3)</PresentationFormat>
  <Paragraphs>43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11" baseType="lpstr">
      <vt:lpstr>Arial</vt:lpstr>
      <vt:lpstr>Calibri</vt:lpstr>
      <vt:lpstr>Myriad Pro</vt:lpstr>
      <vt:lpstr>Brush Script MT</vt:lpstr>
      <vt:lpstr>Symbol</vt:lpstr>
      <vt:lpstr>Math 7</vt:lpstr>
      <vt:lpstr>Math 6</vt:lpstr>
      <vt:lpstr>Equation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2021-09-16T14:36:01Z</dcterms:created>
  <dcterms:modified xsi:type="dcterms:W3CDTF">2021-09-16T14:38:34Z</dcterms:modified>
</cp:coreProperties>
</file>